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56" r:id="rId4"/>
    <p:sldId id="257" r:id="rId5"/>
    <p:sldId id="261" r:id="rId6"/>
    <p:sldId id="259" r:id="rId7"/>
    <p:sldId id="258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A92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431DE-EE67-4917-8D1D-EBA3241A8FBA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193C9-687A-4A70-97FA-837B7A517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28.xml"/><Relationship Id="rId3" Type="http://schemas.openxmlformats.org/officeDocument/2006/relationships/slide" Target="slide5.xml"/><Relationship Id="rId21" Type="http://schemas.openxmlformats.org/officeDocument/2006/relationships/slide" Target="slide23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2" Type="http://schemas.openxmlformats.org/officeDocument/2006/relationships/slide" Target="slide4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6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4.xml"/><Relationship Id="rId27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6EA9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Викторина</a:t>
            </a:r>
            <a:br>
              <a:rPr lang="ru-RU" b="1" dirty="0" smtClean="0">
                <a:solidFill>
                  <a:srgbClr val="6EA9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6EA9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«Женщины Библии»</a:t>
            </a:r>
            <a:endParaRPr lang="ru-RU" b="1" dirty="0">
              <a:solidFill>
                <a:srgbClr val="6EA9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2844" y="6072206"/>
            <a:ext cx="77724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err="1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Девора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, Анна, </a:t>
            </a:r>
            <a:r>
              <a:rPr kumimoji="0" lang="ru-RU" sz="2000" i="0" u="none" strike="noStrike" kern="1200" cap="none" spc="0" normalizeH="0" baseline="0" noProof="0" dirty="0" err="1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Авигея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,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ru-RU" sz="2000" i="0" u="none" strike="noStrike" kern="1200" cap="none" spc="0" normalizeH="0" noProof="0" dirty="0" err="1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Ноеминь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, </a:t>
            </a:r>
            <a:r>
              <a:rPr kumimoji="0" lang="ru-RU" sz="2000" i="0" u="none" strike="noStrike" kern="1200" cap="none" spc="0" normalizeH="0" noProof="0" dirty="0" err="1" smtClean="0">
                <a:ln>
                  <a:noFill/>
                </a:ln>
                <a:uLnTx/>
                <a:uFillTx/>
                <a:latin typeface="Comic Sans MS" pitchFamily="66" charset="0"/>
                <a:ea typeface="+mj-ea"/>
                <a:cs typeface="+mj-cs"/>
              </a:rPr>
              <a:t>Мариам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Анна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900882" cy="75723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 звали соперницу в браке?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14348" y="2857497"/>
            <a:ext cx="6429420" cy="2500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err="1" smtClean="0">
                <a:latin typeface="Comic Sans MS" pitchFamily="66" charset="0"/>
              </a:rPr>
              <a:t>Феннана</a:t>
            </a: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«у него были две жены: имя одной Анна, а имя другой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Феннана</a:t>
            </a:r>
            <a:r>
              <a:rPr lang="ru-RU" sz="2400" dirty="0" smtClean="0">
                <a:latin typeface="Comic Sans MS" pitchFamily="66" charset="0"/>
              </a:rPr>
              <a:t>;...» (1 Царств 1:2)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26766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Анна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900750" cy="90010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Какое обещание дала Анна Господу?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3071810"/>
            <a:ext cx="6572296" cy="2643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дала обет, говоря: Господи </a:t>
            </a:r>
            <a:r>
              <a:rPr lang="ru-RU" sz="2400" dirty="0" err="1" smtClean="0">
                <a:latin typeface="Comic Sans MS" pitchFamily="66" charset="0"/>
              </a:rPr>
              <a:t>Саваоф</a:t>
            </a:r>
            <a:r>
              <a:rPr lang="ru-RU" sz="2400" dirty="0" smtClean="0">
                <a:latin typeface="Comic Sans MS" pitchFamily="66" charset="0"/>
              </a:rPr>
              <a:t>! если Ты призришь на скорбь рабы Твоей и вспомнишь обо мне, и не забудешь рабы Твоей и дашь рабе Твоей дитя мужеского пола, то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я отдам его Господу на все дни жизни его, и бритва не коснется головы его</a:t>
            </a:r>
            <a:r>
              <a:rPr lang="ru-RU" sz="2400" dirty="0" smtClean="0">
                <a:latin typeface="Comic Sans MS" pitchFamily="66" charset="0"/>
              </a:rPr>
              <a:t>.» (1 Царств 1:11)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57760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Анна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900750" cy="8286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В каком городе жила Анна?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2857496"/>
            <a:ext cx="7143800" cy="22399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встали они поутру, и поклонились пред Господом, и возвратились, и пришли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в дом свой в Раму</a:t>
            </a:r>
            <a:r>
              <a:rPr lang="ru-RU" sz="2400" dirty="0" smtClean="0">
                <a:latin typeface="Comic Sans MS" pitchFamily="66" charset="0"/>
              </a:rPr>
              <a:t>...» (1 Царств 1:19)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045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Анна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257940" cy="1114420"/>
          </a:xfrm>
        </p:spPr>
        <p:txBody>
          <a:bodyPr>
            <a:normAutofit/>
          </a:bodyPr>
          <a:lstStyle/>
          <a:p>
            <a:r>
              <a:rPr lang="ru-RU" dirty="0" smtClean="0"/>
              <a:t>И</a:t>
            </a:r>
            <a:r>
              <a:rPr lang="ru-RU" dirty="0" smtClean="0">
                <a:latin typeface="Comic Sans MS" pitchFamily="66" charset="0"/>
              </a:rPr>
              <a:t>з чего состояла благодарственная жертва Анны?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596" y="2857496"/>
            <a:ext cx="7143800" cy="2428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«Когда же вскормила его, пошла с ним в </a:t>
            </a:r>
            <a:r>
              <a:rPr lang="ru-RU" sz="2400" dirty="0" err="1" smtClean="0">
                <a:latin typeface="Comic Sans MS" pitchFamily="66" charset="0"/>
              </a:rPr>
              <a:t>Силом</a:t>
            </a:r>
            <a:r>
              <a:rPr lang="ru-RU" sz="2400" dirty="0" smtClean="0">
                <a:latin typeface="Comic Sans MS" pitchFamily="66" charset="0"/>
              </a:rPr>
              <a:t>, взяв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три тельца и одну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ефу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 муки и мех вина, </a:t>
            </a:r>
            <a:r>
              <a:rPr lang="ru-RU" sz="2400" dirty="0" smtClean="0">
                <a:latin typeface="Comic Sans MS" pitchFamily="66" charset="0"/>
              </a:rPr>
              <a:t>и пришла в дом Господа в </a:t>
            </a:r>
            <a:r>
              <a:rPr lang="ru-RU" sz="2400" dirty="0" err="1" smtClean="0">
                <a:latin typeface="Comic Sans MS" pitchFamily="66" charset="0"/>
              </a:rPr>
              <a:t>Силом</a:t>
            </a:r>
            <a:r>
              <a:rPr lang="ru-RU" sz="2400" dirty="0" smtClean="0">
                <a:latin typeface="Comic Sans MS" pitchFamily="66" charset="0"/>
              </a:rPr>
              <a:t>; отрок же был еще дитя...» (1 Царств 1:24)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99103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Ноеминь</a:t>
            </a:r>
            <a:r>
              <a:rPr lang="ru-RU" dirty="0" smtClean="0">
                <a:latin typeface="Comic Sans MS" pitchFamily="66" charset="0"/>
              </a:rPr>
              <a:t> - 1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758006" cy="6857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Каково значение имени </a:t>
            </a:r>
            <a:r>
              <a:rPr lang="ru-RU" dirty="0" err="1" smtClean="0">
                <a:latin typeface="Comic Sans MS" pitchFamily="66" charset="0"/>
              </a:rPr>
              <a:t>Ноеминь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2428868"/>
            <a:ext cx="6929486" cy="3000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Приятная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«Она сказала им: не называйте меня </a:t>
            </a:r>
            <a:r>
              <a:rPr lang="ru-RU" dirty="0" err="1" smtClean="0">
                <a:solidFill>
                  <a:srgbClr val="7030A0"/>
                </a:solidFill>
                <a:latin typeface="Comic Sans MS" pitchFamily="66" charset="0"/>
              </a:rPr>
              <a:t>Ноеминью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*</a:t>
            </a:r>
            <a:r>
              <a:rPr lang="ru-RU" dirty="0" smtClean="0">
                <a:latin typeface="Comic Sans MS" pitchFamily="66" charset="0"/>
              </a:rPr>
              <a:t>, а называйте меня </a:t>
            </a:r>
            <a:r>
              <a:rPr lang="ru-RU" dirty="0" err="1" smtClean="0">
                <a:latin typeface="Comic Sans MS" pitchFamily="66" charset="0"/>
              </a:rPr>
              <a:t>Марою</a:t>
            </a:r>
            <a:r>
              <a:rPr lang="ru-RU" dirty="0" smtClean="0">
                <a:latin typeface="Comic Sans MS" pitchFamily="66" charset="0"/>
              </a:rPr>
              <a:t>, потому что Вседержитель послал мне великую горесть;» (Руфь 1:20)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80272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Ноеминь</a:t>
            </a:r>
            <a:r>
              <a:rPr lang="ru-RU" dirty="0" smtClean="0">
                <a:latin typeface="Comic Sans MS" pitchFamily="66" charset="0"/>
              </a:rPr>
              <a:t>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043626" cy="6857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 звали мужа </a:t>
            </a:r>
            <a:r>
              <a:rPr lang="ru-RU" dirty="0" err="1" smtClean="0">
                <a:latin typeface="Comic Sans MS" pitchFamily="66" charset="0"/>
              </a:rPr>
              <a:t>Ноемини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2857496"/>
            <a:ext cx="6572296" cy="20256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err="1" smtClean="0">
                <a:latin typeface="Comic Sans MS" pitchFamily="66" charset="0"/>
              </a:rPr>
              <a:t>Елимелех</a:t>
            </a: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«Имя человека того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Елимелех</a:t>
            </a:r>
            <a:r>
              <a:rPr lang="ru-RU" sz="2400" dirty="0" smtClean="0">
                <a:latin typeface="Comic Sans MS" pitchFamily="66" charset="0"/>
              </a:rPr>
              <a:t>, имя жены его </a:t>
            </a:r>
            <a:r>
              <a:rPr lang="ru-RU" sz="2400" dirty="0" err="1" smtClean="0">
                <a:latin typeface="Comic Sans MS" pitchFamily="66" charset="0"/>
              </a:rPr>
              <a:t>Ноеминь</a:t>
            </a:r>
            <a:r>
              <a:rPr lang="ru-RU" sz="2400" dirty="0" smtClean="0">
                <a:latin typeface="Comic Sans MS" pitchFamily="66" charset="0"/>
              </a:rPr>
              <a:t>, …» (Руфь 1:2)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404029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Ноеминь</a:t>
            </a:r>
            <a:r>
              <a:rPr lang="ru-RU" dirty="0" smtClean="0">
                <a:latin typeface="Comic Sans MS" pitchFamily="66" charset="0"/>
              </a:rPr>
              <a:t>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686436" cy="8286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Родной город </a:t>
            </a:r>
            <a:r>
              <a:rPr lang="ru-RU" dirty="0" err="1" smtClean="0">
                <a:latin typeface="Comic Sans MS" pitchFamily="66" charset="0"/>
              </a:rPr>
              <a:t>Ноемини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2332037"/>
            <a:ext cx="6786610" cy="30257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Вифлеем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«Имя человека того </a:t>
            </a:r>
            <a:r>
              <a:rPr lang="ru-RU" sz="2400" dirty="0" err="1" smtClean="0">
                <a:latin typeface="Comic Sans MS" pitchFamily="66" charset="0"/>
              </a:rPr>
              <a:t>Елимелех</a:t>
            </a:r>
            <a:r>
              <a:rPr lang="ru-RU" sz="2400" dirty="0" smtClean="0">
                <a:latin typeface="Comic Sans MS" pitchFamily="66" charset="0"/>
              </a:rPr>
              <a:t>, имя жены его </a:t>
            </a:r>
            <a:r>
              <a:rPr lang="ru-RU" sz="2400" dirty="0" err="1" smtClean="0">
                <a:latin typeface="Comic Sans MS" pitchFamily="66" charset="0"/>
              </a:rPr>
              <a:t>Ноеминь</a:t>
            </a:r>
            <a:r>
              <a:rPr lang="ru-RU" sz="2400" dirty="0" smtClean="0">
                <a:latin typeface="Comic Sans MS" pitchFamily="66" charset="0"/>
              </a:rPr>
              <a:t>, а имена двух сынов его </a:t>
            </a:r>
            <a:r>
              <a:rPr lang="ru-RU" sz="2400" dirty="0" err="1" smtClean="0">
                <a:latin typeface="Comic Sans MS" pitchFamily="66" charset="0"/>
              </a:rPr>
              <a:t>Махлон</a:t>
            </a:r>
            <a:r>
              <a:rPr lang="ru-RU" sz="2400" dirty="0" smtClean="0">
                <a:latin typeface="Comic Sans MS" pitchFamily="66" charset="0"/>
              </a:rPr>
              <a:t> и </a:t>
            </a:r>
            <a:r>
              <a:rPr lang="ru-RU" sz="2400" dirty="0" err="1" smtClean="0">
                <a:latin typeface="Comic Sans MS" pitchFamily="66" charset="0"/>
              </a:rPr>
              <a:t>Хилеон</a:t>
            </a:r>
            <a:r>
              <a:rPr lang="ru-RU" sz="2400" dirty="0" smtClean="0">
                <a:latin typeface="Comic Sans MS" pitchFamily="66" charset="0"/>
              </a:rPr>
              <a:t>; они были </a:t>
            </a:r>
            <a:r>
              <a:rPr lang="ru-RU" sz="2400" dirty="0" err="1" smtClean="0">
                <a:latin typeface="Comic Sans MS" pitchFamily="66" charset="0"/>
              </a:rPr>
              <a:t>Ефрафяне</a:t>
            </a:r>
            <a:r>
              <a:rPr lang="ru-RU" sz="2400" dirty="0" smtClean="0">
                <a:latin typeface="Comic Sans MS" pitchFamily="66" charset="0"/>
              </a:rPr>
              <a:t> из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Вифлеема Иудейского</a:t>
            </a:r>
            <a:r>
              <a:rPr lang="ru-RU" sz="2400" dirty="0" smtClean="0">
                <a:latin typeface="Comic Sans MS" pitchFamily="66" charset="0"/>
              </a:rPr>
              <a:t>.…» (Руфь 1:2)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50519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Ноеминь</a:t>
            </a:r>
            <a:r>
              <a:rPr lang="ru-RU" dirty="0" smtClean="0">
                <a:latin typeface="Comic Sans MS" pitchFamily="66" charset="0"/>
              </a:rPr>
              <a:t>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186634" cy="90010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Как </a:t>
            </a:r>
            <a:r>
              <a:rPr lang="ru-RU" dirty="0" err="1" smtClean="0">
                <a:latin typeface="Comic Sans MS" pitchFamily="66" charset="0"/>
              </a:rPr>
              <a:t>Ноеминь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называла свою невестку?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714621"/>
            <a:ext cx="7786742" cy="2857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Дочь моя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</a:t>
            </a:r>
            <a:r>
              <a:rPr lang="ru-RU" sz="2400" dirty="0" err="1" smtClean="0">
                <a:latin typeface="Comic Sans MS" pitchFamily="66" charset="0"/>
              </a:rPr>
              <a:t>Ноеминь</a:t>
            </a:r>
            <a:r>
              <a:rPr lang="ru-RU" sz="2400" dirty="0" smtClean="0">
                <a:latin typeface="Comic Sans MS" pitchFamily="66" charset="0"/>
              </a:rPr>
              <a:t> же сказала: возвратитесь,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дочери мои</a:t>
            </a:r>
            <a:r>
              <a:rPr lang="ru-RU" sz="2400" dirty="0" smtClean="0">
                <a:latin typeface="Comic Sans MS" pitchFamily="66" charset="0"/>
              </a:rPr>
              <a:t>; …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И сказала </a:t>
            </a:r>
            <a:r>
              <a:rPr lang="ru-RU" sz="2400" dirty="0" err="1" smtClean="0">
                <a:latin typeface="Comic Sans MS" pitchFamily="66" charset="0"/>
              </a:rPr>
              <a:t>Ноеминь</a:t>
            </a:r>
            <a:r>
              <a:rPr lang="ru-RU" sz="2400" dirty="0" smtClean="0">
                <a:latin typeface="Comic Sans MS" pitchFamily="66" charset="0"/>
              </a:rPr>
              <a:t> снохе своей Руфи: хорошо,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дочь моя</a:t>
            </a:r>
            <a:r>
              <a:rPr lang="ru-RU" sz="2400" dirty="0" smtClean="0">
                <a:latin typeface="Comic Sans MS" pitchFamily="66" charset="0"/>
              </a:rPr>
              <a:t>,…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И сказала ей </a:t>
            </a:r>
            <a:r>
              <a:rPr lang="ru-RU" sz="2400" dirty="0" err="1" smtClean="0">
                <a:latin typeface="Comic Sans MS" pitchFamily="66" charset="0"/>
              </a:rPr>
              <a:t>Ноеминь</a:t>
            </a:r>
            <a:r>
              <a:rPr lang="ru-RU" sz="2400" dirty="0" smtClean="0">
                <a:latin typeface="Comic Sans MS" pitchFamily="66" charset="0"/>
              </a:rPr>
              <a:t>, свекровь ее: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дочь моя</a:t>
            </a:r>
            <a:r>
              <a:rPr lang="ru-RU" sz="2400" dirty="0" smtClean="0">
                <a:latin typeface="Comic Sans MS" pitchFamily="66" charset="0"/>
              </a:rPr>
              <a:t>, …» (Руфь 1:11, 2:22, 3:1)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Ноеминь</a:t>
            </a:r>
            <a:r>
              <a:rPr lang="ru-RU" dirty="0" smtClean="0">
                <a:latin typeface="Comic Sans MS" pitchFamily="66" charset="0"/>
              </a:rPr>
              <a:t>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615130" cy="118585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Какое имя соседки нарекли последнему сыну </a:t>
            </a:r>
            <a:r>
              <a:rPr lang="ru-RU" dirty="0" err="1" smtClean="0">
                <a:latin typeface="Comic Sans MS" pitchFamily="66" charset="0"/>
              </a:rPr>
              <a:t>Ноемини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3071810"/>
            <a:ext cx="6500858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err="1" smtClean="0">
                <a:latin typeface="Comic Sans MS" pitchFamily="66" charset="0"/>
              </a:rPr>
              <a:t>Овид</a:t>
            </a: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«Соседки нарекли ему имя и говорили: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«у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Ноемини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 родился сын», </a:t>
            </a:r>
            <a:r>
              <a:rPr lang="ru-RU" sz="2400" dirty="0" smtClean="0">
                <a:latin typeface="Comic Sans MS" pitchFamily="66" charset="0"/>
              </a:rPr>
              <a:t>и нарекли ему имя: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Овид</a:t>
            </a:r>
            <a:r>
              <a:rPr lang="ru-RU" sz="2400" dirty="0" smtClean="0">
                <a:latin typeface="Comic Sans MS" pitchFamily="66" charset="0"/>
              </a:rPr>
              <a:t>. 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(Руфь 4:17)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65457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Авигея</a:t>
            </a:r>
            <a:r>
              <a:rPr lang="ru-RU" dirty="0" smtClean="0">
                <a:latin typeface="Comic Sans MS" pitchFamily="66" charset="0"/>
              </a:rPr>
              <a:t> - 1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400816" cy="104298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Какое описание Библия дает </a:t>
            </a:r>
            <a:r>
              <a:rPr lang="ru-RU" dirty="0" err="1" smtClean="0">
                <a:latin typeface="Comic Sans MS" pitchFamily="66" charset="0"/>
              </a:rPr>
              <a:t>Авигее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14348" y="3071810"/>
            <a:ext cx="6572296" cy="2143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«…эта женщина была весьма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умная</a:t>
            </a:r>
            <a:r>
              <a:rPr lang="ru-RU" sz="2400" dirty="0" smtClean="0">
                <a:latin typeface="Comic Sans MS" pitchFamily="66" charset="0"/>
              </a:rPr>
              <a:t> и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красивая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лицем</a:t>
            </a:r>
            <a:r>
              <a:rPr lang="ru-RU" sz="2400" dirty="0" smtClean="0">
                <a:latin typeface="Comic Sans MS" pitchFamily="66" charset="0"/>
              </a:rPr>
              <a:t>, …»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(1 Царств 25:3)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357554" y="5072074"/>
            <a:ext cx="2000264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Конкурс для зала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500034" y="5143512"/>
            <a:ext cx="2000264" cy="60707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tIns="72000" bIns="7200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5929322" y="5143512"/>
            <a:ext cx="2071702" cy="49510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tIns="108000" bIns="108000" rtlCol="0" anchor="ctr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Финал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7" name="Рисунок 6" descr="Лого_1 (зеленый на прозрачном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5918" y="1285860"/>
            <a:ext cx="4572009" cy="3243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Авигея</a:t>
            </a:r>
            <a:r>
              <a:rPr lang="ru-RU" dirty="0" smtClean="0">
                <a:latin typeface="Comic Sans MS" pitchFamily="66" charset="0"/>
              </a:rPr>
              <a:t>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472254" cy="8286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Где находилось имение </a:t>
            </a:r>
            <a:r>
              <a:rPr lang="ru-RU" dirty="0" err="1" smtClean="0">
                <a:latin typeface="Comic Sans MS" pitchFamily="66" charset="0"/>
              </a:rPr>
              <a:t>Авигеи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7158" y="3071810"/>
            <a:ext cx="6429420" cy="22399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На горе </a:t>
            </a:r>
            <a:r>
              <a:rPr lang="ru-RU" sz="2400" dirty="0" err="1" smtClean="0">
                <a:latin typeface="Comic Sans MS" pitchFamily="66" charset="0"/>
              </a:rPr>
              <a:t>Кармил</a:t>
            </a: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«Был некто в </a:t>
            </a:r>
            <a:r>
              <a:rPr lang="ru-RU" sz="2400" dirty="0" err="1" smtClean="0">
                <a:latin typeface="Comic Sans MS" pitchFamily="66" charset="0"/>
              </a:rPr>
              <a:t>Маоне</a:t>
            </a:r>
            <a:r>
              <a:rPr lang="ru-RU" sz="2400" dirty="0" smtClean="0">
                <a:latin typeface="Comic Sans MS" pitchFamily="66" charset="0"/>
              </a:rPr>
              <a:t>, а имение его на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Кармиле</a:t>
            </a:r>
            <a:r>
              <a:rPr lang="ru-RU" sz="2400" dirty="0" smtClean="0">
                <a:latin typeface="Comic Sans MS" pitchFamily="66" charset="0"/>
              </a:rPr>
              <a:t>, …»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(1 Царств 25:2)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Авигея</a:t>
            </a:r>
            <a:r>
              <a:rPr lang="ru-RU" dirty="0" smtClean="0">
                <a:latin typeface="Comic Sans MS" pitchFamily="66" charset="0"/>
              </a:rPr>
              <a:t>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186634" cy="11144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Что произнесла </a:t>
            </a:r>
            <a:r>
              <a:rPr lang="ru-RU" dirty="0" err="1" smtClean="0">
                <a:latin typeface="Comic Sans MS" pitchFamily="66" charset="0"/>
              </a:rPr>
              <a:t>Авигея</a:t>
            </a:r>
            <a:r>
              <a:rPr lang="ru-RU" dirty="0" smtClean="0">
                <a:latin typeface="Comic Sans MS" pitchFamily="66" charset="0"/>
              </a:rPr>
              <a:t> в ответ на предложение Давида выйти замуж?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928934"/>
            <a:ext cx="7000924" cy="2500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«Она встала и поклонилась </a:t>
            </a:r>
            <a:r>
              <a:rPr lang="ru-RU" sz="2400" dirty="0" err="1" smtClean="0">
                <a:latin typeface="Comic Sans MS" pitchFamily="66" charset="0"/>
              </a:rPr>
              <a:t>лицем</a:t>
            </a:r>
            <a:r>
              <a:rPr lang="ru-RU" sz="2400" dirty="0" smtClean="0">
                <a:latin typeface="Comic Sans MS" pitchFamily="66" charset="0"/>
              </a:rPr>
              <a:t> до земли и сказала: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вот, раба твоя готова быть служанкою, чтобы омывать ноги слуг господина моего</a:t>
            </a:r>
            <a:r>
              <a:rPr lang="ru-RU" sz="2400" dirty="0" smtClean="0">
                <a:latin typeface="Comic Sans MS" pitchFamily="66" charset="0"/>
              </a:rPr>
              <a:t>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(1 Царств 25:41)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06841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Авигея</a:t>
            </a:r>
            <a:r>
              <a:rPr lang="ru-RU" dirty="0" smtClean="0">
                <a:latin typeface="Comic Sans MS" pitchFamily="66" charset="0"/>
              </a:rPr>
              <a:t>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258072" cy="11144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Что принесла </a:t>
            </a:r>
            <a:r>
              <a:rPr lang="ru-RU" dirty="0" err="1" smtClean="0">
                <a:latin typeface="Comic Sans MS" pitchFamily="66" charset="0"/>
              </a:rPr>
              <a:t>Авигея</a:t>
            </a:r>
            <a:r>
              <a:rPr lang="ru-RU" dirty="0" smtClean="0">
                <a:latin typeface="Comic Sans MS" pitchFamily="66" charset="0"/>
              </a:rPr>
              <a:t> в дар Давиду?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643182"/>
            <a:ext cx="7572428" cy="32147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200 хлебов, 2 меха с вином, 5 овец, 5 мер сушеных зерен, 100 связок изюма, 200 связок смокв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«Тогда </a:t>
            </a:r>
            <a:r>
              <a:rPr lang="ru-RU" sz="2400" dirty="0" err="1" smtClean="0">
                <a:latin typeface="Comic Sans MS" pitchFamily="66" charset="0"/>
              </a:rPr>
              <a:t>Авигея</a:t>
            </a:r>
            <a:r>
              <a:rPr lang="ru-RU" sz="2400" dirty="0" smtClean="0">
                <a:latin typeface="Comic Sans MS" pitchFamily="66" charset="0"/>
              </a:rPr>
              <a:t> поспешно взяла двести хлебов, и два меха с вином, и пять овец приготовленных, и пять мер сушеных зерен, и сто связок изюму, и двести связок смокв, …»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(1 Царств 25:18)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Авигея</a:t>
            </a:r>
            <a:r>
              <a:rPr lang="ru-RU" dirty="0" smtClean="0">
                <a:latin typeface="Comic Sans MS" pitchFamily="66" charset="0"/>
              </a:rPr>
              <a:t>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400948" cy="8286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Какие действия связаны с этим животным?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928926" y="3000372"/>
            <a:ext cx="5786478" cy="27146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«Тогда </a:t>
            </a:r>
            <a:r>
              <a:rPr lang="ru-RU" sz="2400" dirty="0" err="1" smtClean="0">
                <a:latin typeface="Comic Sans MS" pitchFamily="66" charset="0"/>
              </a:rPr>
              <a:t>Авигея</a:t>
            </a:r>
            <a:r>
              <a:rPr lang="ru-RU" sz="2400" dirty="0" smtClean="0">
                <a:latin typeface="Comic Sans MS" pitchFamily="66" charset="0"/>
              </a:rPr>
              <a:t> поспешно взяла двести хлебов, …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и навьючила на ослов</a:t>
            </a:r>
            <a:r>
              <a:rPr lang="ru-RU" sz="2400" dirty="0" smtClean="0">
                <a:latin typeface="Comic Sans MS" pitchFamily="66" charset="0"/>
              </a:rPr>
              <a:t>,…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Когда же она,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сидя на осле</a:t>
            </a:r>
            <a:r>
              <a:rPr lang="ru-RU" sz="2400" dirty="0" smtClean="0">
                <a:latin typeface="Comic Sans MS" pitchFamily="66" charset="0"/>
              </a:rPr>
              <a:t>, спускалась по извилинам горы, ...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И собралась </a:t>
            </a:r>
            <a:r>
              <a:rPr lang="ru-RU" sz="2400" dirty="0" err="1" smtClean="0">
                <a:latin typeface="Comic Sans MS" pitchFamily="66" charset="0"/>
              </a:rPr>
              <a:t>Авигея</a:t>
            </a:r>
            <a:r>
              <a:rPr lang="ru-RU" sz="2400" dirty="0" smtClean="0">
                <a:latin typeface="Comic Sans MS" pitchFamily="66" charset="0"/>
              </a:rPr>
              <a:t> поспешно и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села на осла, ...»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(1 Царств 25:18, 20, 42)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6" name="Рисунок 5" descr="0_150b8a_a7dd1ba7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571744"/>
            <a:ext cx="2357454" cy="3316465"/>
          </a:xfrm>
          <a:prstGeom prst="rect">
            <a:avLst/>
          </a:prstGeom>
        </p:spPr>
      </p:pic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Мариам</a:t>
            </a:r>
            <a:r>
              <a:rPr lang="ru-RU" dirty="0" smtClean="0">
                <a:latin typeface="Comic Sans MS" pitchFamily="66" charset="0"/>
              </a:rPr>
              <a:t> - 1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01014" cy="11144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На каком музыкальном инструменте играла </a:t>
            </a:r>
            <a:r>
              <a:rPr lang="ru-RU" dirty="0" err="1" smtClean="0">
                <a:latin typeface="Comic Sans MS" pitchFamily="66" charset="0"/>
              </a:rPr>
              <a:t>Мариам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928662" y="3143248"/>
            <a:ext cx="6715172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Тимпан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взяла </a:t>
            </a:r>
            <a:r>
              <a:rPr lang="ru-RU" sz="2400" dirty="0" err="1" smtClean="0">
                <a:latin typeface="Comic Sans MS" pitchFamily="66" charset="0"/>
              </a:rPr>
              <a:t>Мариам</a:t>
            </a:r>
            <a:r>
              <a:rPr lang="ru-RU" sz="2400" dirty="0" smtClean="0">
                <a:latin typeface="Comic Sans MS" pitchFamily="66" charset="0"/>
              </a:rPr>
              <a:t> …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в руку свою тимпан</a:t>
            </a:r>
            <a:r>
              <a:rPr lang="ru-RU" sz="2400" dirty="0" smtClean="0">
                <a:latin typeface="Comic Sans MS" pitchFamily="66" charset="0"/>
              </a:rPr>
              <a:t>...»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(Исход 15:20)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Мариам</a:t>
            </a:r>
            <a:r>
              <a:rPr lang="ru-RU" dirty="0" smtClean="0">
                <a:latin typeface="Comic Sans MS" pitchFamily="66" charset="0"/>
              </a:rPr>
              <a:t>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686568" cy="11144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Как и на сколько наказал Господь </a:t>
            </a:r>
            <a:r>
              <a:rPr lang="ru-RU" dirty="0" err="1" smtClean="0">
                <a:latin typeface="Comic Sans MS" pitchFamily="66" charset="0"/>
              </a:rPr>
              <a:t>Мариам</a:t>
            </a:r>
            <a:r>
              <a:rPr lang="ru-RU" dirty="0" smtClean="0">
                <a:latin typeface="Comic Sans MS" pitchFamily="66" charset="0"/>
              </a:rPr>
              <a:t> за ее грех?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857224" y="2857496"/>
            <a:ext cx="6572296" cy="3000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облако отошло от скинии, и вот, </a:t>
            </a:r>
            <a:r>
              <a:rPr lang="ru-RU" sz="2400" dirty="0" err="1" smtClean="0">
                <a:latin typeface="Comic Sans MS" pitchFamily="66" charset="0"/>
              </a:rPr>
              <a:t>Мариам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покрылась проказою</a:t>
            </a:r>
            <a:r>
              <a:rPr lang="ru-RU" sz="2400" dirty="0" smtClean="0">
                <a:latin typeface="Comic Sans MS" pitchFamily="66" charset="0"/>
              </a:rPr>
              <a:t>, как снегом...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И пробыла </a:t>
            </a:r>
            <a:r>
              <a:rPr lang="ru-RU" sz="2400" dirty="0" err="1" smtClean="0">
                <a:latin typeface="Comic Sans MS" pitchFamily="66" charset="0"/>
              </a:rPr>
              <a:t>Мариам</a:t>
            </a:r>
            <a:r>
              <a:rPr lang="ru-RU" sz="2400" dirty="0" smtClean="0">
                <a:latin typeface="Comic Sans MS" pitchFamily="66" charset="0"/>
              </a:rPr>
              <a:t> в заключении вне стана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семь дней</a:t>
            </a:r>
            <a:r>
              <a:rPr lang="ru-RU" sz="2400" dirty="0" smtClean="0">
                <a:latin typeface="Comic Sans MS" pitchFamily="66" charset="0"/>
              </a:rPr>
              <a:t>,...»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(Числа 12:10, 15)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15279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Мариам</a:t>
            </a:r>
            <a:r>
              <a:rPr lang="ru-RU" dirty="0" smtClean="0">
                <a:latin typeface="Comic Sans MS" pitchFamily="66" charset="0"/>
              </a:rPr>
              <a:t>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400948" cy="75723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Comic Sans MS" pitchFamily="66" charset="0"/>
              </a:rPr>
              <a:t>В чем проявилась забота </a:t>
            </a:r>
            <a:r>
              <a:rPr lang="ru-RU" dirty="0" err="1" smtClean="0">
                <a:latin typeface="Comic Sans MS" pitchFamily="66" charset="0"/>
              </a:rPr>
              <a:t>Мариам</a:t>
            </a:r>
            <a:r>
              <a:rPr lang="ru-RU" dirty="0" smtClean="0">
                <a:latin typeface="Comic Sans MS" pitchFamily="66" charset="0"/>
              </a:rPr>
              <a:t> о своем брате?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332037"/>
            <a:ext cx="7358114" cy="35258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«а сестра его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стала вдали наблюдать, что с ним будет....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И сказала сестра его дочери фараоновой: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не сходить ли мне и не позвать ли к тебе кормилицу из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Евреянок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, чтоб она вскормила тебе младенца?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Дочь фараонова сказала ей: сходи. Девица пошла и призвала мать младенца.»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(Исход 2:4, 7, 8)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Мариам</a:t>
            </a:r>
            <a:r>
              <a:rPr lang="ru-RU" dirty="0" smtClean="0">
                <a:latin typeface="Comic Sans MS" pitchFamily="66" charset="0"/>
              </a:rPr>
              <a:t>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543824" cy="47147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Как звали родителей </a:t>
            </a:r>
            <a:r>
              <a:rPr lang="ru-RU" dirty="0" err="1" smtClean="0">
                <a:latin typeface="Comic Sans MS" pitchFamily="66" charset="0"/>
              </a:rPr>
              <a:t>Мариам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428868"/>
            <a:ext cx="6429420" cy="335758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err="1" smtClean="0">
                <a:latin typeface="Comic Sans MS" pitchFamily="66" charset="0"/>
              </a:rPr>
              <a:t>Амрам</a:t>
            </a:r>
            <a:r>
              <a:rPr lang="ru-RU" sz="2400" dirty="0" smtClean="0">
                <a:latin typeface="Comic Sans MS" pitchFamily="66" charset="0"/>
              </a:rPr>
              <a:t>, </a:t>
            </a:r>
            <a:r>
              <a:rPr lang="ru-RU" sz="2400" dirty="0" err="1" smtClean="0">
                <a:latin typeface="Comic Sans MS" pitchFamily="66" charset="0"/>
              </a:rPr>
              <a:t>Иохаведа</a:t>
            </a: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«Имя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жены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Амрамовой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Иохаведа</a:t>
            </a:r>
            <a:r>
              <a:rPr lang="ru-RU" sz="2400" dirty="0" smtClean="0">
                <a:latin typeface="Comic Sans MS" pitchFamily="66" charset="0"/>
              </a:rPr>
              <a:t>, дочь </a:t>
            </a:r>
            <a:r>
              <a:rPr lang="ru-RU" sz="2400" dirty="0" err="1" smtClean="0">
                <a:latin typeface="Comic Sans MS" pitchFamily="66" charset="0"/>
              </a:rPr>
              <a:t>Левиина</a:t>
            </a:r>
            <a:r>
              <a:rPr lang="ru-RU" sz="2400" dirty="0" smtClean="0">
                <a:latin typeface="Comic Sans MS" pitchFamily="66" charset="0"/>
              </a:rPr>
              <a:t>, которую родила жена </a:t>
            </a:r>
            <a:r>
              <a:rPr lang="ru-RU" sz="2400" dirty="0" err="1" smtClean="0">
                <a:latin typeface="Comic Sans MS" pitchFamily="66" charset="0"/>
              </a:rPr>
              <a:t>Левиина</a:t>
            </a:r>
            <a:r>
              <a:rPr lang="ru-RU" sz="2400" dirty="0" smtClean="0">
                <a:latin typeface="Comic Sans MS" pitchFamily="66" charset="0"/>
              </a:rPr>
              <a:t> в Египте, а она </a:t>
            </a:r>
            <a:r>
              <a:rPr lang="ru-RU" sz="2400" dirty="0" err="1" smtClean="0">
                <a:latin typeface="Comic Sans MS" pitchFamily="66" charset="0"/>
              </a:rPr>
              <a:t>Амраму</a:t>
            </a:r>
            <a:r>
              <a:rPr lang="ru-RU" sz="2400" dirty="0" smtClean="0">
                <a:latin typeface="Comic Sans MS" pitchFamily="66" charset="0"/>
              </a:rPr>
              <a:t> родила Аарона, Моисея и </a:t>
            </a:r>
            <a:r>
              <a:rPr lang="ru-RU" sz="2400" dirty="0" err="1" smtClean="0">
                <a:latin typeface="Comic Sans MS" pitchFamily="66" charset="0"/>
              </a:rPr>
              <a:t>Мариам</a:t>
            </a:r>
            <a:r>
              <a:rPr lang="ru-RU" sz="2400" dirty="0" smtClean="0">
                <a:latin typeface="Comic Sans MS" pitchFamily="66" charset="0"/>
              </a:rPr>
              <a:t>, сестру их.»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(Числа 26:59)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05101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Мариам</a:t>
            </a:r>
            <a:r>
              <a:rPr lang="ru-RU" dirty="0" smtClean="0">
                <a:latin typeface="Comic Sans MS" pitchFamily="66" charset="0"/>
              </a:rPr>
              <a:t>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043626" cy="6857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Должность </a:t>
            </a:r>
            <a:r>
              <a:rPr lang="ru-RU" dirty="0" err="1" smtClean="0">
                <a:latin typeface="Comic Sans MS" pitchFamily="66" charset="0"/>
              </a:rPr>
              <a:t>Мариами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928934"/>
            <a:ext cx="6500858" cy="24542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Пророчица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«И взяла </a:t>
            </a:r>
            <a:r>
              <a:rPr lang="ru-RU" sz="2400" dirty="0" err="1" smtClean="0">
                <a:latin typeface="Comic Sans MS" pitchFamily="66" charset="0"/>
              </a:rPr>
              <a:t>Мариам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пророчица</a:t>
            </a:r>
            <a:r>
              <a:rPr lang="ru-RU" sz="2400" dirty="0" smtClean="0">
                <a:latin typeface="Comic Sans MS" pitchFamily="66" charset="0"/>
              </a:rPr>
              <a:t>, сестра </a:t>
            </a:r>
            <a:r>
              <a:rPr lang="ru-RU" sz="2400" dirty="0" err="1" smtClean="0">
                <a:latin typeface="Comic Sans MS" pitchFamily="66" charset="0"/>
              </a:rPr>
              <a:t>Ааронова</a:t>
            </a:r>
            <a:r>
              <a:rPr lang="ru-RU" sz="2400" dirty="0" smtClean="0">
                <a:latin typeface="Comic Sans MS" pitchFamily="66" charset="0"/>
              </a:rPr>
              <a:t>, ...»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(Исход 15:20)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31093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Comic Sans MS" pitchFamily="66" charset="0"/>
              </a:rPr>
              <a:t>Мариам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" name="Рисунок 7" descr="Scan2007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81" r="881"/>
          <a:stretch>
            <a:fillRect/>
          </a:stretch>
        </p:blipFill>
        <p:spPr/>
      </p:pic>
      <p:sp>
        <p:nvSpPr>
          <p:cNvPr id="10" name="Прямоугольник 9"/>
          <p:cNvSpPr/>
          <p:nvPr/>
        </p:nvSpPr>
        <p:spPr>
          <a:xfrm>
            <a:off x="3643306" y="2571744"/>
            <a:ext cx="1857388" cy="21431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571480"/>
            <a:ext cx="185738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571744"/>
            <a:ext cx="1785950" cy="21431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643834" y="6000768"/>
            <a:ext cx="857256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85918" y="2571744"/>
            <a:ext cx="1857388" cy="21431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00694" y="571480"/>
            <a:ext cx="1857388" cy="20002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571480"/>
            <a:ext cx="1857388" cy="20002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9" grpId="0" animBg="1"/>
      <p:bldP spid="11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0" y="928670"/>
          <a:ext cx="7715304" cy="378621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357324"/>
                <a:gridCol w="1214444"/>
                <a:gridCol w="1285884"/>
                <a:gridCol w="1285884"/>
                <a:gridCol w="1285884"/>
                <a:gridCol w="1285884"/>
              </a:tblGrid>
              <a:tr h="631036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10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Comic Sans MS" pitchFamily="66" charset="0"/>
                        </a:rPr>
                        <a:t>Девора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3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4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5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6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</a:rPr>
                        <a:t>Анна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7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8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9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0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1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Comic Sans MS" pitchFamily="66" charset="0"/>
                        </a:rPr>
                        <a:t>Ноеминь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2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3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4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5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6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Comic Sans MS" pitchFamily="66" charset="0"/>
                        </a:rPr>
                        <a:t>Авигея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7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8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19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0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1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63103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Comic Sans MS" pitchFamily="66" charset="0"/>
                        </a:rPr>
                        <a:t>Мариам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2" action="ppaction://hlinksldjump"/>
                        </a:rPr>
                        <a:t>1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3" action="ppaction://hlinksldjump"/>
                        </a:rPr>
                        <a:t>2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4" action="ppaction://hlinksldjump"/>
                        </a:rPr>
                        <a:t>3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5" action="ppaction://hlinksldjump"/>
                        </a:rPr>
                        <a:t>4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omic Sans MS" pitchFamily="66" charset="0"/>
                          <a:hlinkClick r:id="rId26" action="ppaction://hlinksldjump"/>
                        </a:rPr>
                        <a:t>5</a:t>
                      </a:r>
                      <a:endParaRPr lang="ru-RU" sz="2000" b="1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>
            <a:hlinkClick r:id="rId27" action="ppaction://hlinksldjump"/>
          </p:cNvPr>
          <p:cNvSpPr txBox="1"/>
          <p:nvPr/>
        </p:nvSpPr>
        <p:spPr>
          <a:xfrm>
            <a:off x="4214810" y="5786454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214950"/>
            <a:ext cx="5486400" cy="566738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Анна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7" name="Рисунок 6" descr="молитва Анны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357166"/>
            <a:ext cx="3810000" cy="46672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71736" y="357166"/>
            <a:ext cx="1857388" cy="142876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1785926"/>
            <a:ext cx="1857388" cy="150019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3286124"/>
            <a:ext cx="1857388" cy="17859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643834" y="6000768"/>
            <a:ext cx="857256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357166"/>
            <a:ext cx="2000264" cy="142876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1785926"/>
            <a:ext cx="2000264" cy="150019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3286124"/>
            <a:ext cx="2000264" cy="17859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  <p:bldP spid="10" grpId="0" animBg="1"/>
      <p:bldP spid="12" grpId="0" animBg="1"/>
      <p:bldP spid="14" grpId="0" animBg="1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Comic Sans MS" pitchFamily="66" charset="0"/>
              </a:rPr>
              <a:t>Авигея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Рисунок 4" descr="авигея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052" r="3052"/>
          <a:stretch>
            <a:fillRect/>
          </a:stretch>
        </p:blipFill>
        <p:spPr/>
      </p:pic>
      <p:sp>
        <p:nvSpPr>
          <p:cNvPr id="6" name="Прямоугольник 5"/>
          <p:cNvSpPr/>
          <p:nvPr/>
        </p:nvSpPr>
        <p:spPr>
          <a:xfrm>
            <a:off x="1785918" y="2643182"/>
            <a:ext cx="185738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643182"/>
            <a:ext cx="185738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571480"/>
            <a:ext cx="1928826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643834" y="6000768"/>
            <a:ext cx="857256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2643182"/>
            <a:ext cx="1928826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571480"/>
            <a:ext cx="185738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572132" y="571480"/>
            <a:ext cx="1857388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Comic Sans MS" pitchFamily="66" charset="0"/>
              </a:rPr>
              <a:t>Ноеминь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Рисунок 4" descr="ноеминь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190" r="10190"/>
          <a:stretch>
            <a:fillRect/>
          </a:stretch>
        </p:blipFill>
        <p:spPr/>
      </p:pic>
      <p:sp>
        <p:nvSpPr>
          <p:cNvPr id="6" name="Прямоугольник 5"/>
          <p:cNvSpPr/>
          <p:nvPr/>
        </p:nvSpPr>
        <p:spPr>
          <a:xfrm>
            <a:off x="1785918" y="571480"/>
            <a:ext cx="1785950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2643182"/>
            <a:ext cx="1785950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571480"/>
            <a:ext cx="1928826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3" action="ppaction://hlinksldjump" highlightClick="1"/>
          </p:cNvPr>
          <p:cNvSpPr/>
          <p:nvPr/>
        </p:nvSpPr>
        <p:spPr>
          <a:xfrm>
            <a:off x="7643834" y="6000768"/>
            <a:ext cx="857256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2643182"/>
            <a:ext cx="1785950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571480"/>
            <a:ext cx="1785950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2643182"/>
            <a:ext cx="1928826" cy="20717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Финал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Чем эта женщина похожа на нас?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Чему мы можем научиться из истории этой женщины?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Каким показан Бог в истории этой женщины?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3571868" y="6072206"/>
            <a:ext cx="114300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выход</a:t>
            </a:r>
            <a:endParaRPr lang="ru-RU" sz="20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>
                <a:latin typeface="Comic Sans MS" pitchFamily="66" charset="0"/>
              </a:rPr>
              <a:t>Девора</a:t>
            </a:r>
            <a:r>
              <a:rPr lang="ru-RU" sz="4000" dirty="0" smtClean="0">
                <a:latin typeface="Comic Sans MS" pitchFamily="66" charset="0"/>
              </a:rPr>
              <a:t> - 1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900106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Кем была </a:t>
            </a:r>
            <a:r>
              <a:rPr lang="ru-RU" dirty="0" err="1" smtClean="0">
                <a:latin typeface="Comic Sans MS" pitchFamily="66" charset="0"/>
              </a:rPr>
              <a:t>Девора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3000372"/>
            <a:ext cx="6215106" cy="21431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Судьей, пророчицей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«В то время была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судьею Израиля </a:t>
            </a:r>
            <a:r>
              <a:rPr lang="ru-RU" sz="2400" dirty="0" err="1" smtClean="0">
                <a:latin typeface="Comic Sans MS" pitchFamily="66" charset="0"/>
              </a:rPr>
              <a:t>Девора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пророчица</a:t>
            </a:r>
            <a:r>
              <a:rPr lang="ru-RU" sz="2400" dirty="0" smtClean="0">
                <a:latin typeface="Comic Sans MS" pitchFamily="66" charset="0"/>
              </a:rPr>
              <a:t>,…» (Судей 4:4)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15180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Девора</a:t>
            </a:r>
            <a:r>
              <a:rPr lang="ru-RU" dirty="0" smtClean="0">
                <a:latin typeface="Comic Sans MS" pitchFamily="66" charset="0"/>
              </a:rPr>
              <a:t> - 2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90010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Где жила </a:t>
            </a:r>
            <a:r>
              <a:rPr lang="ru-RU" dirty="0" err="1" smtClean="0">
                <a:latin typeface="Comic Sans MS" pitchFamily="66" charset="0"/>
              </a:rPr>
              <a:t>Девора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2643182"/>
            <a:ext cx="6143668" cy="22399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«она жила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под Пальмою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Девориною</a:t>
            </a:r>
            <a:r>
              <a:rPr lang="ru-RU" sz="2400" dirty="0" smtClean="0">
                <a:latin typeface="Comic Sans MS" pitchFamily="66" charset="0"/>
              </a:rPr>
              <a:t>, между Рамою и </a:t>
            </a:r>
            <a:r>
              <a:rPr lang="ru-RU" sz="2400" dirty="0" err="1" smtClean="0">
                <a:latin typeface="Comic Sans MS" pitchFamily="66" charset="0"/>
              </a:rPr>
              <a:t>Вефилем</a:t>
            </a:r>
            <a:r>
              <a:rPr lang="ru-RU" sz="2400" dirty="0" smtClean="0">
                <a:latin typeface="Comic Sans MS" pitchFamily="66" charset="0"/>
              </a:rPr>
              <a:t>,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на горе Ефремовой</a:t>
            </a:r>
            <a:r>
              <a:rPr lang="ru-RU" sz="2400" dirty="0" smtClean="0">
                <a:latin typeface="Comic Sans MS" pitchFamily="66" charset="0"/>
              </a:rPr>
              <a:t>;…» (Судей 4:5)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37454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Девора</a:t>
            </a:r>
            <a:r>
              <a:rPr lang="ru-RU" dirty="0" smtClean="0">
                <a:latin typeface="Comic Sans MS" pitchFamily="66" charset="0"/>
              </a:rPr>
              <a:t> - 3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686436" cy="104298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С кем пела песнь </a:t>
            </a:r>
            <a:r>
              <a:rPr lang="ru-RU" dirty="0" err="1" smtClean="0">
                <a:latin typeface="Comic Sans MS" pitchFamily="66" charset="0"/>
              </a:rPr>
              <a:t>Девора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928935"/>
            <a:ext cx="6286544" cy="17859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«В тот день воспела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Девора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 и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Варак</a:t>
            </a:r>
            <a:r>
              <a:rPr lang="ru-RU" sz="2400" dirty="0" smtClean="0">
                <a:latin typeface="Comic Sans MS" pitchFamily="66" charset="0"/>
              </a:rPr>
              <a:t>, сын </a:t>
            </a:r>
            <a:r>
              <a:rPr lang="ru-RU" sz="2400" dirty="0" err="1" smtClean="0">
                <a:latin typeface="Comic Sans MS" pitchFamily="66" charset="0"/>
              </a:rPr>
              <a:t>Авиноамов</a:t>
            </a:r>
            <a:r>
              <a:rPr lang="ru-RU" sz="2400" dirty="0" smtClean="0">
                <a:latin typeface="Comic Sans MS" pitchFamily="66" charset="0"/>
              </a:rPr>
              <a:t>, …» (Судей 5:1)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89897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Девора</a:t>
            </a:r>
            <a:r>
              <a:rPr lang="ru-RU" dirty="0" smtClean="0">
                <a:latin typeface="Comic Sans MS" pitchFamily="66" charset="0"/>
              </a:rPr>
              <a:t> - 4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158" y="1500174"/>
            <a:ext cx="6043626" cy="64294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Comic Sans MS" pitchFamily="66" charset="0"/>
              </a:rPr>
              <a:t>Какое пророчество произнесла </a:t>
            </a:r>
            <a:r>
              <a:rPr lang="ru-RU" sz="1800" dirty="0" err="1" smtClean="0">
                <a:latin typeface="Comic Sans MS" pitchFamily="66" charset="0"/>
              </a:rPr>
              <a:t>Девора</a:t>
            </a:r>
            <a:r>
              <a:rPr lang="ru-RU" sz="1800" dirty="0" smtClean="0">
                <a:latin typeface="Comic Sans MS" pitchFamily="66" charset="0"/>
              </a:rPr>
              <a:t> </a:t>
            </a:r>
            <a:r>
              <a:rPr lang="ru-RU" sz="1800" dirty="0" err="1" smtClean="0">
                <a:latin typeface="Comic Sans MS" pitchFamily="66" charset="0"/>
              </a:rPr>
              <a:t>Вараку</a:t>
            </a:r>
            <a:r>
              <a:rPr lang="ru-RU" sz="1800" dirty="0" smtClean="0">
                <a:latin typeface="Comic Sans MS" pitchFamily="66" charset="0"/>
              </a:rPr>
              <a:t>?</a:t>
            </a:r>
            <a:endParaRPr lang="ru-RU" sz="1800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596" y="2071678"/>
            <a:ext cx="7572428" cy="37862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ru-RU" sz="1200" dirty="0" smtClean="0">
                <a:latin typeface="Comic Sans MS" pitchFamily="66" charset="0"/>
              </a:rPr>
              <a:t>«</a:t>
            </a:r>
            <a:r>
              <a:rPr lang="ru-RU" sz="1700" dirty="0" smtClean="0">
                <a:latin typeface="Comic Sans MS" pitchFamily="66" charset="0"/>
              </a:rPr>
              <a:t>повелевает тебе Господь Бог </a:t>
            </a:r>
            <a:r>
              <a:rPr lang="ru-RU" sz="1700" dirty="0" err="1" smtClean="0">
                <a:latin typeface="Comic Sans MS" pitchFamily="66" charset="0"/>
              </a:rPr>
              <a:t>Израилев</a:t>
            </a:r>
            <a:r>
              <a:rPr lang="ru-RU" sz="1700" dirty="0" smtClean="0">
                <a:latin typeface="Comic Sans MS" pitchFamily="66" charset="0"/>
              </a:rPr>
              <a:t>: пойди, взойди на гору Фавор и возьми с собою десять тысяч человек из сынов </a:t>
            </a:r>
            <a:r>
              <a:rPr lang="ru-RU" sz="1700" dirty="0" err="1" smtClean="0">
                <a:latin typeface="Comic Sans MS" pitchFamily="66" charset="0"/>
              </a:rPr>
              <a:t>Неффалимовых</a:t>
            </a:r>
            <a:r>
              <a:rPr lang="ru-RU" sz="1700" dirty="0" smtClean="0">
                <a:latin typeface="Comic Sans MS" pitchFamily="66" charset="0"/>
              </a:rPr>
              <a:t> и сынов </a:t>
            </a:r>
            <a:r>
              <a:rPr lang="ru-RU" sz="1700" dirty="0" err="1" smtClean="0">
                <a:latin typeface="Comic Sans MS" pitchFamily="66" charset="0"/>
              </a:rPr>
              <a:t>Завулоновых</a:t>
            </a:r>
            <a:r>
              <a:rPr lang="ru-RU" sz="1700" dirty="0" smtClean="0">
                <a:latin typeface="Comic Sans MS" pitchFamily="66" charset="0"/>
              </a:rPr>
              <a:t>;</a:t>
            </a:r>
          </a:p>
          <a:p>
            <a:pPr>
              <a:lnSpc>
                <a:spcPct val="160000"/>
              </a:lnSpc>
              <a:buNone/>
            </a:pPr>
            <a:r>
              <a:rPr lang="ru-RU" sz="1700" dirty="0" smtClean="0">
                <a:latin typeface="Comic Sans MS" pitchFamily="66" charset="0"/>
              </a:rPr>
              <a:t>Я приведу к тебе, к потоку </a:t>
            </a:r>
            <a:r>
              <a:rPr lang="ru-RU" sz="1700" dirty="0" err="1" smtClean="0">
                <a:latin typeface="Comic Sans MS" pitchFamily="66" charset="0"/>
              </a:rPr>
              <a:t>Киссону</a:t>
            </a:r>
            <a:r>
              <a:rPr lang="ru-RU" sz="1700" dirty="0" smtClean="0">
                <a:latin typeface="Comic Sans MS" pitchFamily="66" charset="0"/>
              </a:rPr>
              <a:t>, </a:t>
            </a:r>
            <a:r>
              <a:rPr lang="ru-RU" sz="1700" dirty="0" err="1" smtClean="0">
                <a:latin typeface="Comic Sans MS" pitchFamily="66" charset="0"/>
              </a:rPr>
              <a:t>Сисару</a:t>
            </a:r>
            <a:r>
              <a:rPr lang="ru-RU" sz="1700" dirty="0" smtClean="0">
                <a:latin typeface="Comic Sans MS" pitchFamily="66" charset="0"/>
              </a:rPr>
              <a:t>, военачальника </a:t>
            </a:r>
            <a:r>
              <a:rPr lang="ru-RU" sz="1700" dirty="0" err="1" smtClean="0">
                <a:latin typeface="Comic Sans MS" pitchFamily="66" charset="0"/>
              </a:rPr>
              <a:t>Иавинова</a:t>
            </a:r>
            <a:r>
              <a:rPr lang="ru-RU" sz="1700" dirty="0" smtClean="0">
                <a:latin typeface="Comic Sans MS" pitchFamily="66" charset="0"/>
              </a:rPr>
              <a:t>, и колесницы его и многолюдное войско его, и предам его в руки твои.</a:t>
            </a:r>
          </a:p>
          <a:p>
            <a:pPr>
              <a:lnSpc>
                <a:spcPct val="160000"/>
              </a:lnSpc>
              <a:buNone/>
            </a:pPr>
            <a:r>
              <a:rPr lang="ru-RU" sz="1700" dirty="0" smtClean="0">
                <a:latin typeface="Comic Sans MS" pitchFamily="66" charset="0"/>
              </a:rPr>
              <a:t> </a:t>
            </a:r>
            <a:r>
              <a:rPr lang="ru-RU" sz="1700" dirty="0" err="1" smtClean="0">
                <a:latin typeface="Comic Sans MS" pitchFamily="66" charset="0"/>
              </a:rPr>
              <a:t>Варак</a:t>
            </a:r>
            <a:r>
              <a:rPr lang="ru-RU" sz="1700" dirty="0" smtClean="0">
                <a:latin typeface="Comic Sans MS" pitchFamily="66" charset="0"/>
              </a:rPr>
              <a:t> сказал ей: если ты пойдешь со мною, пойду; а если не пойдешь со мною, не пойду.</a:t>
            </a:r>
          </a:p>
          <a:p>
            <a:pPr>
              <a:lnSpc>
                <a:spcPct val="160000"/>
              </a:lnSpc>
              <a:buNone/>
            </a:pPr>
            <a:r>
              <a:rPr lang="ru-RU" sz="1700" dirty="0" smtClean="0">
                <a:latin typeface="Comic Sans MS" pitchFamily="66" charset="0"/>
              </a:rPr>
              <a:t> Она сказала ему: пойти пойду с тобою; только не тебе уже будет слава на сем пути, в который ты идешь; но в руки женщины предаст Господь </a:t>
            </a:r>
            <a:r>
              <a:rPr lang="ru-RU" sz="1700" dirty="0" err="1" smtClean="0">
                <a:latin typeface="Comic Sans MS" pitchFamily="66" charset="0"/>
              </a:rPr>
              <a:t>Сисару</a:t>
            </a:r>
            <a:r>
              <a:rPr lang="ru-RU" sz="1700" dirty="0" smtClean="0">
                <a:latin typeface="Comic Sans MS" pitchFamily="66" charset="0"/>
              </a:rPr>
              <a:t>. И встала </a:t>
            </a:r>
            <a:r>
              <a:rPr lang="ru-RU" sz="1700" dirty="0" err="1" smtClean="0">
                <a:latin typeface="Comic Sans MS" pitchFamily="66" charset="0"/>
              </a:rPr>
              <a:t>Девора</a:t>
            </a:r>
            <a:r>
              <a:rPr lang="ru-RU" sz="1700" dirty="0" smtClean="0">
                <a:latin typeface="Comic Sans MS" pitchFamily="66" charset="0"/>
              </a:rPr>
              <a:t> и пошла с </a:t>
            </a:r>
            <a:r>
              <a:rPr lang="ru-RU" sz="1700" dirty="0" err="1" smtClean="0">
                <a:latin typeface="Comic Sans MS" pitchFamily="66" charset="0"/>
              </a:rPr>
              <a:t>Вараком</a:t>
            </a:r>
            <a:r>
              <a:rPr lang="ru-RU" sz="1700" dirty="0" smtClean="0">
                <a:latin typeface="Comic Sans MS" pitchFamily="66" charset="0"/>
              </a:rPr>
              <a:t> в </a:t>
            </a:r>
            <a:r>
              <a:rPr lang="ru-RU" sz="1700" dirty="0" err="1" smtClean="0">
                <a:latin typeface="Comic Sans MS" pitchFamily="66" charset="0"/>
              </a:rPr>
              <a:t>Кедес</a:t>
            </a:r>
            <a:r>
              <a:rPr lang="ru-RU" sz="1700" dirty="0" smtClean="0">
                <a:latin typeface="Comic Sans MS" pitchFamily="66" charset="0"/>
              </a:rPr>
              <a:t>.…» (Судей 4:6-9)</a:t>
            </a:r>
            <a:endParaRPr lang="ru-RU" sz="17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Рисунок 8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0133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Девора</a:t>
            </a:r>
            <a:r>
              <a:rPr lang="ru-RU" dirty="0" smtClean="0">
                <a:latin typeface="Comic Sans MS" pitchFamily="66" charset="0"/>
              </a:rPr>
              <a:t> - 5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043626" cy="6857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Как звали мужа </a:t>
            </a:r>
            <a:r>
              <a:rPr lang="ru-RU" sz="2400" dirty="0" err="1" smtClean="0">
                <a:latin typeface="Comic Sans MS" pitchFamily="66" charset="0"/>
              </a:rPr>
              <a:t>Деворы</a:t>
            </a:r>
            <a:r>
              <a:rPr lang="ru-RU" sz="2400" dirty="0" smtClean="0">
                <a:latin typeface="Comic Sans MS" pitchFamily="66" charset="0"/>
              </a:rPr>
              <a:t>?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7158" y="2332037"/>
            <a:ext cx="6215106" cy="21685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err="1" smtClean="0">
                <a:latin typeface="Comic Sans MS" pitchFamily="66" charset="0"/>
              </a:rPr>
              <a:t>Лапидоф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«В то время была судьею Израиля </a:t>
            </a:r>
            <a:r>
              <a:rPr lang="ru-RU" dirty="0" err="1" smtClean="0">
                <a:latin typeface="Comic Sans MS" pitchFamily="66" charset="0"/>
              </a:rPr>
              <a:t>Девора</a:t>
            </a:r>
            <a:r>
              <a:rPr lang="ru-RU" dirty="0" smtClean="0">
                <a:latin typeface="Comic Sans MS" pitchFamily="66" charset="0"/>
              </a:rPr>
              <a:t> пророчица,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жена </a:t>
            </a:r>
            <a:r>
              <a:rPr lang="ru-RU" dirty="0" err="1" smtClean="0">
                <a:solidFill>
                  <a:srgbClr val="7030A0"/>
                </a:solidFill>
                <a:latin typeface="Comic Sans MS" pitchFamily="66" charset="0"/>
              </a:rPr>
              <a:t>Лапидофова</a:t>
            </a:r>
            <a:r>
              <a:rPr lang="ru-RU" dirty="0" smtClean="0">
                <a:latin typeface="Comic Sans MS" pitchFamily="66" charset="0"/>
              </a:rPr>
              <a:t>» (Судей 4:4)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13318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Анна - 1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6857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Как звали мужа Анны?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34" y="2332037"/>
            <a:ext cx="7000924" cy="30972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err="1" smtClean="0">
                <a:latin typeface="Comic Sans MS" pitchFamily="66" charset="0"/>
              </a:rPr>
              <a:t>Елкана</a:t>
            </a: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«Был один человек … имя ему </a:t>
            </a:r>
            <a:r>
              <a:rPr lang="ru-RU" sz="2400" dirty="0" err="1" smtClean="0">
                <a:solidFill>
                  <a:srgbClr val="7030A0"/>
                </a:solidFill>
                <a:latin typeface="Comic Sans MS" pitchFamily="66" charset="0"/>
              </a:rPr>
              <a:t>Елкана</a:t>
            </a:r>
            <a:r>
              <a:rPr lang="ru-RU" sz="2400" dirty="0" smtClean="0">
                <a:latin typeface="Comic Sans MS" pitchFamily="66" charset="0"/>
              </a:rPr>
              <a:t>, …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у него были две жены: имя одной Анна, ...»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(1 Царств 1:1,2)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3929058" y="6000768"/>
            <a:ext cx="121444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таблица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8" name="Рисунок 7" descr="52541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5364">
            <a:off x="1811183" y="530687"/>
            <a:ext cx="618812" cy="61881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1205</Words>
  <Application>Microsoft Office PowerPoint</Application>
  <PresentationFormat>Экран (4:3)</PresentationFormat>
  <Paragraphs>191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Викторина «Женщины Библии»</vt:lpstr>
      <vt:lpstr>Слайд 2</vt:lpstr>
      <vt:lpstr>Слайд 3</vt:lpstr>
      <vt:lpstr>Девора - 1</vt:lpstr>
      <vt:lpstr>Девора - 2</vt:lpstr>
      <vt:lpstr>Девора - 3</vt:lpstr>
      <vt:lpstr>Девора - 4</vt:lpstr>
      <vt:lpstr>Девора - 5</vt:lpstr>
      <vt:lpstr>Анна - 1</vt:lpstr>
      <vt:lpstr>Анна - 2</vt:lpstr>
      <vt:lpstr>Анна - 3</vt:lpstr>
      <vt:lpstr>Анна - 4</vt:lpstr>
      <vt:lpstr>Анна - 5</vt:lpstr>
      <vt:lpstr>Ноеминь - 1</vt:lpstr>
      <vt:lpstr>Ноеминь - 2</vt:lpstr>
      <vt:lpstr>Ноеминь - 3</vt:lpstr>
      <vt:lpstr>Ноеминь - 4</vt:lpstr>
      <vt:lpstr>Ноеминь - 5</vt:lpstr>
      <vt:lpstr>Авигея - 1</vt:lpstr>
      <vt:lpstr>Авигея - 2</vt:lpstr>
      <vt:lpstr>Авигея - 3</vt:lpstr>
      <vt:lpstr>Авигея - 4</vt:lpstr>
      <vt:lpstr>Авигея - 5</vt:lpstr>
      <vt:lpstr>Мариам - 1</vt:lpstr>
      <vt:lpstr>Мариам - 2</vt:lpstr>
      <vt:lpstr>Мариам - 3</vt:lpstr>
      <vt:lpstr>Мариам - 4</vt:lpstr>
      <vt:lpstr>Мариам - 5</vt:lpstr>
      <vt:lpstr>Мариам</vt:lpstr>
      <vt:lpstr>Анна</vt:lpstr>
      <vt:lpstr>Авигея</vt:lpstr>
      <vt:lpstr>Ноеминь</vt:lpstr>
      <vt:lpstr>Финал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Светик</dc:creator>
  <cp:lastModifiedBy>Светик</cp:lastModifiedBy>
  <cp:revision>66</cp:revision>
  <dcterms:created xsi:type="dcterms:W3CDTF">2014-01-14T15:44:09Z</dcterms:created>
  <dcterms:modified xsi:type="dcterms:W3CDTF">2014-01-18T01:20:29Z</dcterms:modified>
</cp:coreProperties>
</file>